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Ref idx="minor">
          <a:schemeClr val="accent2">
            <a:satOff val="-3676"/>
            <a:lumOff val="-12171"/>
          </a:schemeClr>
        </a:fontRef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1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线条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标题文本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80416" y="9189156"/>
            <a:ext cx="31750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i="0" spc="0">
                <a:solidFill>
                  <a:srgbClr val="E4E4E4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“</a:t>
            </a:r>
          </a:p>
        </p:txBody>
      </p:sp>
      <p:sp>
        <p:nvSpPr>
          <p:cNvPr id="102" name="在此键入引文。"/>
          <p:cNvSpPr txBox="1"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03" name="-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矩形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23" name="线条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标题文本"/>
          <p:cNvSpPr txBox="1"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5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3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75329" y="9189156"/>
            <a:ext cx="31750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图像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线条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标题文本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线条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线条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3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线条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标题文本"/>
          <p:cNvSpPr txBox="1"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4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图像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图像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图像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i="1" spc="28"/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i="1" spc="28"/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i="1" spc="28"/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i="1" spc="28"/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i="1" spc="28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72911" y="91948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i="0" spc="0">
                <a:solidFill>
                  <a:srgbClr val="747676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矩形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130" name="线条"/>
          <p:cNvSpPr>
            <a:spLocks noGrp="1"/>
          </p:cNvSpPr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" name="计算机硬件综合实践课程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7018"/>
            </a:lvl1pPr>
          </a:lstStyle>
          <a:p>
            <a:r>
              <a:t>计算机硬件综合实践课程设计</a:t>
            </a:r>
          </a:p>
        </p:txBody>
      </p:sp>
      <p:sp>
        <p:nvSpPr>
          <p:cNvPr id="132" name="基于DIY的RISC计算机硬件系统设计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26466">
              <a:spcBef>
                <a:spcPts val="400"/>
              </a:spcBef>
              <a:defRPr sz="3504"/>
            </a:pPr>
            <a:r>
              <a:t>基于DIY的RISC计算机硬件系统设计</a:t>
            </a:r>
          </a:p>
          <a:p>
            <a:pPr defTabSz="426466">
              <a:spcBef>
                <a:spcPts val="400"/>
              </a:spcBef>
              <a:defRPr sz="1752"/>
            </a:pPr>
            <a:endParaRPr/>
          </a:p>
          <a:p>
            <a:pPr defTabSz="426466">
              <a:spcBef>
                <a:spcPts val="400"/>
              </a:spcBef>
              <a:defRPr sz="2044"/>
            </a:pPr>
            <a:r>
              <a:t>3150102418 张倬豪， 求是科学班（计算机）1501， 计算机系统兴趣小组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5" name="具体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具体实现</a:t>
            </a:r>
          </a:p>
        </p:txBody>
      </p:sp>
      <p:sp>
        <p:nvSpPr>
          <p:cNvPr id="176" name="总线控制器（MIO_BUS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1500" indent="-571500">
              <a:buSzPct val="100000"/>
              <a:buFontTx/>
              <a:buAutoNum type="arabicPeriod"/>
            </a:pPr>
            <a:r>
              <a:t>总线控制器（MIO_BUS）</a:t>
            </a:r>
          </a:p>
          <a:p>
            <a:pPr marL="571500" indent="-571500">
              <a:buSzPct val="100000"/>
              <a:buFontTx/>
              <a:buAutoNum type="arabicPeriod"/>
            </a:pPr>
            <a:r>
              <a:t>VGA交互（显存实现）</a:t>
            </a:r>
          </a:p>
          <a:p>
            <a:pPr marL="571500" indent="-571500">
              <a:buSzPct val="100000"/>
              <a:buFontTx/>
              <a:buAutoNum type="arabicPeriod"/>
            </a:pPr>
            <a:r>
              <a:t>PS2交互</a:t>
            </a:r>
          </a:p>
          <a:p>
            <a:pPr marL="571500" indent="-571500">
              <a:buSzPct val="100000"/>
              <a:buFontTx/>
              <a:buAutoNum type="arabicPeriod"/>
            </a:pPr>
            <a:r>
              <a:t>汇编指令实现逻辑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pu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9" name="1. VGA交互（显存实现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1. VGA交互（显存实现）</a:t>
            </a:r>
          </a:p>
        </p:txBody>
      </p:sp>
      <p:sp>
        <p:nvSpPr>
          <p:cNvPr id="180" name="生成了一个Block Memory核，类型采用双口读写，CPU只负责写入CharRAM，VGA_Controller模块只负责处理行列扫描信号并且从CharRAM中读取相应地址的数据，并依次赋给RGB信号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 err="1"/>
              <a:t>生成了一个Block</a:t>
            </a:r>
            <a:r>
              <a:rPr dirty="0"/>
              <a:t> Memory核，类型采用双口读写，CPU只负责写入CharRAM，VGA_Controller模块只负责处理行列扫描信号并且从CharRAM中读取相应地址的数据，并依次赋给RGB信号</a:t>
            </a:r>
          </a:p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 err="1"/>
              <a:t>在顶层中的结构如下</a:t>
            </a:r>
            <a:r>
              <a:rPr dirty="0"/>
              <a:t>：</a:t>
            </a:r>
          </a:p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 err="1"/>
              <a:t>a口为CPU写操作</a:t>
            </a:r>
            <a:endParaRPr dirty="0"/>
          </a:p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 err="1"/>
              <a:t>b口为VGA读操作</a:t>
            </a:r>
            <a:endParaRPr dirty="0"/>
          </a:p>
          <a:p>
            <a:pPr marL="394715" indent="-394715" defTabSz="490727">
              <a:spcBef>
                <a:spcPts val="1500"/>
              </a:spcBef>
              <a:defRPr sz="2688"/>
            </a:pPr>
            <a:endParaRPr dirty="0"/>
          </a:p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/>
              <a:t>一个非常重要的地方是VGA与内存的映射，因为我们采用80*60“分辨率”，所以需要将行列信号映射为显存中的内存地址进行读取数据，</a:t>
            </a:r>
          </a:p>
          <a:p>
            <a:pPr marL="394715" indent="-394715" defTabSz="490727">
              <a:spcBef>
                <a:spcPts val="1500"/>
              </a:spcBef>
              <a:defRPr sz="2688"/>
            </a:pPr>
            <a:r>
              <a:rPr dirty="0"/>
              <a:t>同时，对于每个字符内64个像素点的white/</a:t>
            </a:r>
            <a:r>
              <a:rPr dirty="0" err="1"/>
              <a:t>blue信息，则需要用第二行代码进行映射，即row和col的后三位</a:t>
            </a:r>
            <a:r>
              <a:rPr dirty="0"/>
              <a:t>。</a:t>
            </a:r>
          </a:p>
        </p:txBody>
      </p:sp>
      <p:sp>
        <p:nvSpPr>
          <p:cNvPr id="181" name="char_ram U3 (.addra(vram_write_addr[12:0]),…"/>
          <p:cNvSpPr txBox="1"/>
          <p:nvPr/>
        </p:nvSpPr>
        <p:spPr>
          <a:xfrm>
            <a:off x="4896105" y="3696808"/>
            <a:ext cx="6058570" cy="182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char_ram</a:t>
            </a:r>
            <a:r>
              <a:rPr dirty="0"/>
              <a:t> </a:t>
            </a:r>
            <a:r>
              <a:rPr dirty="0">
                <a:solidFill>
                  <a:srgbClr val="021994"/>
                </a:solidFill>
              </a:rPr>
              <a:t>U3</a:t>
            </a:r>
            <a:r>
              <a:rPr dirty="0"/>
              <a:t> (.</a:t>
            </a:r>
            <a:r>
              <a:rPr dirty="0" err="1">
                <a:solidFill>
                  <a:srgbClr val="021994"/>
                </a:solidFill>
              </a:rPr>
              <a:t>addra</a:t>
            </a:r>
            <a:r>
              <a:rPr dirty="0"/>
              <a:t>(</a:t>
            </a:r>
            <a:r>
              <a:rPr dirty="0" err="1"/>
              <a:t>vram_write_addr</a:t>
            </a:r>
            <a:r>
              <a:rPr dirty="0"/>
              <a:t>[</a:t>
            </a:r>
            <a:r>
              <a:rPr dirty="0">
                <a:solidFill>
                  <a:srgbClr val="BF8F00"/>
                </a:solidFill>
              </a:rPr>
              <a:t>12</a:t>
            </a:r>
            <a:r>
              <a:rPr dirty="0"/>
              <a:t>:</a:t>
            </a:r>
            <a:r>
              <a:rPr dirty="0">
                <a:solidFill>
                  <a:srgbClr val="BF8F00"/>
                </a:solidFill>
              </a:rPr>
              <a:t>0</a:t>
            </a:r>
            <a:r>
              <a:rPr dirty="0"/>
              <a:t>]), 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				 .</a:t>
            </a:r>
            <a:r>
              <a:rPr dirty="0" err="1">
                <a:solidFill>
                  <a:srgbClr val="021994"/>
                </a:solidFill>
              </a:rPr>
              <a:t>wea</a:t>
            </a:r>
            <a:r>
              <a:rPr dirty="0"/>
              <a:t>(</a:t>
            </a:r>
            <a:r>
              <a:rPr dirty="0" err="1"/>
              <a:t>vram_write</a:t>
            </a:r>
            <a:r>
              <a:rPr dirty="0"/>
              <a:t>), 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				 .</a:t>
            </a:r>
            <a:r>
              <a:rPr dirty="0" err="1">
                <a:solidFill>
                  <a:srgbClr val="021994"/>
                </a:solidFill>
              </a:rPr>
              <a:t>dina</a:t>
            </a:r>
            <a:r>
              <a:rPr dirty="0"/>
              <a:t>({</a:t>
            </a:r>
            <a:r>
              <a:rPr dirty="0">
                <a:solidFill>
                  <a:srgbClr val="BF8F00"/>
                </a:solidFill>
              </a:rPr>
              <a:t>25'</a:t>
            </a:r>
            <a:r>
              <a:rPr dirty="0"/>
              <a:t>h0,vram_data_in[</a:t>
            </a:r>
            <a:r>
              <a:rPr dirty="0">
                <a:solidFill>
                  <a:srgbClr val="BF8F00"/>
                </a:solidFill>
              </a:rPr>
              <a:t>6</a:t>
            </a:r>
            <a:r>
              <a:rPr dirty="0"/>
              <a:t>:</a:t>
            </a:r>
            <a:r>
              <a:rPr dirty="0">
                <a:solidFill>
                  <a:srgbClr val="BF8F00"/>
                </a:solidFill>
              </a:rPr>
              <a:t>0</a:t>
            </a:r>
            <a:r>
              <a:rPr dirty="0"/>
              <a:t>]}), 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				 .</a:t>
            </a:r>
            <a:r>
              <a:rPr dirty="0" err="1">
                <a:solidFill>
                  <a:srgbClr val="021994"/>
                </a:solidFill>
              </a:rPr>
              <a:t>clka</a:t>
            </a:r>
            <a:r>
              <a:rPr dirty="0"/>
              <a:t>(clk_100mhz),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 .</a:t>
            </a:r>
            <a:r>
              <a:rPr dirty="0" err="1">
                <a:solidFill>
                  <a:srgbClr val="021994"/>
                </a:solidFill>
              </a:rPr>
              <a:t>addrb</a:t>
            </a:r>
            <a:r>
              <a:rPr dirty="0"/>
              <a:t>(</a:t>
            </a:r>
            <a:r>
              <a:rPr dirty="0" err="1"/>
              <a:t>vram_read_addr</a:t>
            </a:r>
            <a:r>
              <a:rPr dirty="0"/>
              <a:t>[</a:t>
            </a:r>
            <a:r>
              <a:rPr dirty="0">
                <a:solidFill>
                  <a:srgbClr val="BF8F00"/>
                </a:solidFill>
              </a:rPr>
              <a:t>12</a:t>
            </a:r>
            <a:r>
              <a:rPr dirty="0"/>
              <a:t>:</a:t>
            </a:r>
            <a:r>
              <a:rPr dirty="0">
                <a:solidFill>
                  <a:srgbClr val="BF8F00"/>
                </a:solidFill>
              </a:rPr>
              <a:t>0</a:t>
            </a:r>
            <a:r>
              <a:rPr dirty="0"/>
              <a:t>]), 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 .</a:t>
            </a:r>
            <a:r>
              <a:rPr dirty="0" err="1">
                <a:solidFill>
                  <a:srgbClr val="021994"/>
                </a:solidFill>
              </a:rPr>
              <a:t>clkb</a:t>
            </a:r>
            <a:r>
              <a:rPr dirty="0"/>
              <a:t>(clk_100mhz), </a:t>
            </a:r>
          </a:p>
          <a:p>
            <a:pPr marR="457200" defTabSz="457200">
              <a:spcBef>
                <a:spcPts val="0"/>
              </a:spcBef>
              <a:defRPr sz="15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              .</a:t>
            </a:r>
            <a:r>
              <a:rPr dirty="0" err="1">
                <a:solidFill>
                  <a:srgbClr val="021994"/>
                </a:solidFill>
              </a:rPr>
              <a:t>doutb</a:t>
            </a:r>
            <a:r>
              <a:rPr dirty="0"/>
              <a:t>(</a:t>
            </a:r>
            <a:r>
              <a:rPr dirty="0" err="1"/>
              <a:t>ascii</a:t>
            </a:r>
            <a:r>
              <a:rPr dirty="0"/>
              <a:t>[</a:t>
            </a:r>
            <a:r>
              <a:rPr dirty="0">
                <a:solidFill>
                  <a:srgbClr val="BF8F00"/>
                </a:solidFill>
              </a:rPr>
              <a:t>31</a:t>
            </a:r>
            <a:r>
              <a:rPr dirty="0"/>
              <a:t>:</a:t>
            </a:r>
            <a:r>
              <a:rPr dirty="0">
                <a:solidFill>
                  <a:srgbClr val="BF8F00"/>
                </a:solidFill>
              </a:rPr>
              <a:t>0</a:t>
            </a:r>
            <a:r>
              <a:rPr dirty="0"/>
              <a:t>]));</a:t>
            </a:r>
          </a:p>
        </p:txBody>
      </p:sp>
      <p:sp>
        <p:nvSpPr>
          <p:cNvPr id="182" name="assign vram_addr = rdn ? 13'h0 : ({row[9:3], 6'h0} + {2'h0, row[9:3], 4'h0} + {6'h0, col[9:3]});…"/>
          <p:cNvSpPr txBox="1"/>
          <p:nvPr/>
        </p:nvSpPr>
        <p:spPr>
          <a:xfrm>
            <a:off x="426842" y="8045903"/>
            <a:ext cx="11951990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spcBef>
                <a:spcPts val="0"/>
              </a:spcBef>
              <a:defRPr sz="18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600" b="1" dirty="0"/>
              <a:t>assign</a:t>
            </a:r>
            <a:r>
              <a:rPr sz="1600" dirty="0"/>
              <a:t> </a:t>
            </a:r>
            <a:r>
              <a:rPr sz="1600" dirty="0" err="1"/>
              <a:t>vram_addr</a:t>
            </a:r>
            <a:r>
              <a:rPr sz="1600" dirty="0"/>
              <a:t> = </a:t>
            </a:r>
            <a:r>
              <a:rPr sz="1600" dirty="0" err="1"/>
              <a:t>rdn</a:t>
            </a:r>
            <a:r>
              <a:rPr sz="1600" dirty="0"/>
              <a:t> ? </a:t>
            </a:r>
            <a:r>
              <a:rPr sz="1600" dirty="0">
                <a:solidFill>
                  <a:srgbClr val="BF8F00"/>
                </a:solidFill>
              </a:rPr>
              <a:t>13'</a:t>
            </a:r>
            <a:r>
              <a:rPr sz="1600" dirty="0"/>
              <a:t>h0 : ({row[</a:t>
            </a:r>
            <a:r>
              <a:rPr sz="1600" dirty="0">
                <a:solidFill>
                  <a:srgbClr val="BF8F00"/>
                </a:solidFill>
              </a:rPr>
              <a:t>9</a:t>
            </a:r>
            <a:r>
              <a:rPr sz="1600" dirty="0"/>
              <a:t>:</a:t>
            </a:r>
            <a:r>
              <a:rPr sz="1600" dirty="0">
                <a:solidFill>
                  <a:srgbClr val="BF8F00"/>
                </a:solidFill>
              </a:rPr>
              <a:t>3</a:t>
            </a:r>
            <a:r>
              <a:rPr sz="1600" dirty="0"/>
              <a:t>], </a:t>
            </a:r>
            <a:r>
              <a:rPr sz="1600" dirty="0">
                <a:solidFill>
                  <a:srgbClr val="BF8F00"/>
                </a:solidFill>
              </a:rPr>
              <a:t>6'</a:t>
            </a:r>
            <a:r>
              <a:rPr sz="1600" dirty="0"/>
              <a:t>h0} </a:t>
            </a:r>
            <a:r>
              <a:rPr sz="1600" dirty="0">
                <a:solidFill>
                  <a:srgbClr val="BF8F00"/>
                </a:solidFill>
              </a:rPr>
              <a:t>+</a:t>
            </a:r>
            <a:r>
              <a:rPr sz="1600" dirty="0"/>
              <a:t> {</a:t>
            </a:r>
            <a:r>
              <a:rPr sz="1600" dirty="0">
                <a:solidFill>
                  <a:srgbClr val="BF8F00"/>
                </a:solidFill>
              </a:rPr>
              <a:t>2'</a:t>
            </a:r>
            <a:r>
              <a:rPr sz="1600" dirty="0"/>
              <a:t>h0, row[</a:t>
            </a:r>
            <a:r>
              <a:rPr sz="1600" dirty="0">
                <a:solidFill>
                  <a:srgbClr val="BF8F00"/>
                </a:solidFill>
              </a:rPr>
              <a:t>9</a:t>
            </a:r>
            <a:r>
              <a:rPr sz="1600" dirty="0"/>
              <a:t>:</a:t>
            </a:r>
            <a:r>
              <a:rPr sz="1600" dirty="0">
                <a:solidFill>
                  <a:srgbClr val="BF8F00"/>
                </a:solidFill>
              </a:rPr>
              <a:t>3</a:t>
            </a:r>
            <a:r>
              <a:rPr sz="1600" dirty="0"/>
              <a:t>], </a:t>
            </a:r>
            <a:r>
              <a:rPr sz="1600" dirty="0">
                <a:solidFill>
                  <a:srgbClr val="BF8F00"/>
                </a:solidFill>
              </a:rPr>
              <a:t>4'</a:t>
            </a:r>
            <a:r>
              <a:rPr sz="1600" dirty="0"/>
              <a:t>h0} </a:t>
            </a:r>
            <a:r>
              <a:rPr sz="1600" dirty="0">
                <a:solidFill>
                  <a:srgbClr val="BF8F00"/>
                </a:solidFill>
              </a:rPr>
              <a:t>+</a:t>
            </a:r>
            <a:r>
              <a:rPr sz="1600" dirty="0"/>
              <a:t> {</a:t>
            </a:r>
            <a:r>
              <a:rPr sz="1600" dirty="0">
                <a:solidFill>
                  <a:srgbClr val="BF8F00"/>
                </a:solidFill>
              </a:rPr>
              <a:t>6'</a:t>
            </a:r>
            <a:r>
              <a:rPr sz="1600" dirty="0"/>
              <a:t>h0, col[</a:t>
            </a:r>
            <a:r>
              <a:rPr sz="1600" dirty="0">
                <a:solidFill>
                  <a:srgbClr val="BF8F00"/>
                </a:solidFill>
              </a:rPr>
              <a:t>9</a:t>
            </a:r>
            <a:r>
              <a:rPr sz="1600" dirty="0"/>
              <a:t>:</a:t>
            </a:r>
            <a:r>
              <a:rPr sz="1600" dirty="0">
                <a:solidFill>
                  <a:srgbClr val="BF8F00"/>
                </a:solidFill>
              </a:rPr>
              <a:t>3</a:t>
            </a:r>
            <a:r>
              <a:rPr sz="1600" dirty="0"/>
              <a:t>]});</a:t>
            </a:r>
          </a:p>
          <a:p>
            <a:pPr defTabSz="457200">
              <a:spcBef>
                <a:spcPts val="0"/>
              </a:spcBef>
              <a:defRPr sz="1800" i="0" spc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600" b="1" dirty="0"/>
              <a:t>assign</a:t>
            </a:r>
            <a:r>
              <a:rPr sz="1600" dirty="0"/>
              <a:t> </a:t>
            </a:r>
            <a:r>
              <a:rPr sz="1600" dirty="0" err="1"/>
              <a:t>font_addr</a:t>
            </a:r>
            <a:r>
              <a:rPr sz="1600" dirty="0"/>
              <a:t> = {row[</a:t>
            </a:r>
            <a:r>
              <a:rPr sz="1600" dirty="0">
                <a:solidFill>
                  <a:srgbClr val="BF8F00"/>
                </a:solidFill>
              </a:rPr>
              <a:t>2</a:t>
            </a:r>
            <a:r>
              <a:rPr sz="1600" dirty="0"/>
              <a:t>:</a:t>
            </a:r>
            <a:r>
              <a:rPr sz="1600" dirty="0">
                <a:solidFill>
                  <a:srgbClr val="BF8F00"/>
                </a:solidFill>
              </a:rPr>
              <a:t>0</a:t>
            </a:r>
            <a:r>
              <a:rPr sz="1600" dirty="0"/>
              <a:t>], col[</a:t>
            </a:r>
            <a:r>
              <a:rPr sz="1600" dirty="0">
                <a:solidFill>
                  <a:srgbClr val="BF8F00"/>
                </a:solidFill>
              </a:rPr>
              <a:t>2</a:t>
            </a:r>
            <a:r>
              <a:rPr sz="1600" dirty="0"/>
              <a:t>:</a:t>
            </a:r>
            <a:r>
              <a:rPr sz="1600" dirty="0">
                <a:solidFill>
                  <a:srgbClr val="BF8F00"/>
                </a:solidFill>
              </a:rPr>
              <a:t>0</a:t>
            </a:r>
            <a:r>
              <a:rPr sz="1600" dirty="0"/>
              <a:t>]};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5" name="2. PS2交互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2. PS2交互</a:t>
            </a:r>
          </a:p>
        </p:txBody>
      </p:sp>
      <p:sp>
        <p:nvSpPr>
          <p:cNvPr id="186" name="读入PS2C、PS2D进行处理（防抖动等），输出扫描码给总线控制，从而被CPU读取，进行逻辑操作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读入PS2C、PS2D进行处理（防抖动等），输出扫描码给总线控制，从而被CPU读取，进行逻辑操作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9" name="3. 汇编指令实现逻辑（系统软件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3. 汇编指令实现逻辑（系统软件）</a:t>
            </a:r>
          </a:p>
        </p:txBody>
      </p:sp>
      <p:pic>
        <p:nvPicPr>
          <p:cNvPr id="19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823827"/>
            <a:ext cx="13004801" cy="71981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3" name="3. 汇编指令实现逻辑（游戏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3. 汇编指令实现逻辑（游戏）</a:t>
            </a:r>
          </a:p>
        </p:txBody>
      </p:sp>
      <p:pic>
        <p:nvPicPr>
          <p:cNvPr id="19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2480" y="1234090"/>
            <a:ext cx="6659840" cy="83776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还有许多地方需要改进…"/>
          <p:cNvSpPr txBox="1"/>
          <p:nvPr/>
        </p:nvSpPr>
        <p:spPr>
          <a:xfrm>
            <a:off x="3296898" y="3886200"/>
            <a:ext cx="6411004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4800" spc="48"/>
            </a:pPr>
            <a:r>
              <a:t>还有许多地方需要改进</a:t>
            </a:r>
          </a:p>
          <a:p>
            <a:pPr algn="ctr">
              <a:defRPr sz="4800" spc="48"/>
            </a:pPr>
            <a:r>
              <a:t>谢谢！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线条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6" name="系统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系统设计</a:t>
            </a:r>
          </a:p>
        </p:txBody>
      </p:sp>
      <p:sp>
        <p:nvSpPr>
          <p:cNvPr id="137" name="正文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0" name="系统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rPr lang="zh-CN" altLang="en-US" dirty="0" smtClean="0"/>
              <a:t>实现：</a:t>
            </a:r>
            <a:endParaRPr dirty="0"/>
          </a:p>
        </p:txBody>
      </p:sp>
      <p:sp>
        <p:nvSpPr>
          <p:cNvPr id="141" name="本次工程实现了完整的计算机硬件系统，在硬件系统基础上实现了系统软件，并且加入了简单的应用程序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多周期</a:t>
            </a:r>
            <a:r>
              <a:rPr lang="en-US" altLang="zh-CN" dirty="0" smtClean="0"/>
              <a:t>CPU</a:t>
            </a:r>
          </a:p>
          <a:p>
            <a:r>
              <a:rPr lang="zh-CN" altLang="en-US" dirty="0"/>
              <a:t>指令</a:t>
            </a:r>
            <a:r>
              <a:rPr lang="zh-CN" altLang="en-US" dirty="0" smtClean="0"/>
              <a:t>扩展</a:t>
            </a:r>
            <a:endParaRPr lang="en-US" altLang="zh-CN" dirty="0"/>
          </a:p>
          <a:p>
            <a:r>
              <a:rPr lang="en-US" altLang="zh-CN" dirty="0" err="1" smtClean="0"/>
              <a:t>Char_ram</a:t>
            </a:r>
            <a:r>
              <a:rPr lang="zh-CN" altLang="en-US" dirty="0" smtClean="0"/>
              <a:t>显示字符 包括</a:t>
            </a:r>
            <a:r>
              <a:rPr lang="en-US" altLang="zh-CN" dirty="0" smtClean="0"/>
              <a:t>shift</a:t>
            </a:r>
            <a:r>
              <a:rPr lang="zh-CN" altLang="en-US" dirty="0" smtClean="0"/>
              <a:t>特殊字符 长按</a:t>
            </a:r>
            <a:endParaRPr lang="en-US" altLang="zh-CN" dirty="0" smtClean="0"/>
          </a:p>
          <a:p>
            <a:r>
              <a:rPr lang="zh-CN" altLang="en-US" dirty="0"/>
              <a:t>基本</a:t>
            </a:r>
            <a:r>
              <a:rPr lang="zh-CN" altLang="en-US" dirty="0" smtClean="0"/>
              <a:t>的文本编辑</a:t>
            </a:r>
            <a:endParaRPr lang="en-US" altLang="zh-CN" dirty="0" smtClean="0"/>
          </a:p>
          <a:p>
            <a:r>
              <a:rPr lang="zh-CN" altLang="en-US" dirty="0" smtClean="0"/>
              <a:t>基本的</a:t>
            </a:r>
            <a:r>
              <a:rPr lang="en-US" altLang="zh-CN" dirty="0" smtClean="0"/>
              <a:t>shell</a:t>
            </a:r>
            <a:r>
              <a:rPr lang="zh-CN" altLang="en-US" dirty="0" smtClean="0"/>
              <a:t>、命令解释器 存入栈</a:t>
            </a:r>
            <a:endParaRPr lang="en-US" altLang="zh-CN" dirty="0" smtClean="0"/>
          </a:p>
          <a:p>
            <a:r>
              <a:rPr lang="zh-CN" altLang="en-US" dirty="0"/>
              <a:t>清</a:t>
            </a:r>
            <a:r>
              <a:rPr lang="zh-CN" altLang="en-US" dirty="0" smtClean="0"/>
              <a:t>屏、显示光标、换行等</a:t>
            </a:r>
            <a:endParaRPr lang="en-US" altLang="zh-CN" dirty="0" smtClean="0"/>
          </a:p>
          <a:p>
            <a:r>
              <a:rPr lang="zh-CN" altLang="en-US" dirty="0" smtClean="0"/>
              <a:t>简单标志程序</a:t>
            </a:r>
            <a:r>
              <a:rPr lang="en-US" altLang="zh-CN" dirty="0" smtClean="0"/>
              <a:t>test</a:t>
            </a:r>
          </a:p>
          <a:p>
            <a:r>
              <a:rPr lang="zh-CN" altLang="en-US" dirty="0" smtClean="0"/>
              <a:t>简单应用程序</a:t>
            </a:r>
            <a:r>
              <a:rPr lang="en-US" altLang="zh-CN" dirty="0" smtClean="0"/>
              <a:t>game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8" name="线条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9" name="系统软件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系统软件</a:t>
            </a:r>
          </a:p>
        </p:txBody>
      </p:sp>
      <p:sp>
        <p:nvSpPr>
          <p:cNvPr id="150" name="正文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3" name="关键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关键设计</a:t>
            </a:r>
          </a:p>
        </p:txBody>
      </p:sp>
      <p:sp>
        <p:nvSpPr>
          <p:cNvPr id="154" name="文本模式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451104" indent="-451104" defTabSz="560831">
              <a:spcBef>
                <a:spcPts val="1700"/>
              </a:spcBef>
              <a:defRPr sz="3072"/>
            </a:pPr>
            <a:r>
              <a:rPr dirty="0" err="1" smtClean="0"/>
              <a:t>文本模式</a:t>
            </a:r>
            <a:endParaRPr lang="en-US" dirty="0" smtClean="0"/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lang="en-US" altLang="zh-CN" dirty="0" smtClean="0"/>
              <a:t>Shell</a:t>
            </a:r>
            <a:r>
              <a:rPr lang="zh-CN" altLang="en-US" dirty="0" smtClean="0"/>
              <a:t>命令解释（非真正的命令）</a:t>
            </a:r>
            <a:endParaRPr dirty="0"/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 err="1"/>
              <a:t>char_ram</a:t>
            </a:r>
            <a:r>
              <a:rPr sz="1600" dirty="0"/>
              <a:t> U3 (.</a:t>
            </a:r>
            <a:r>
              <a:rPr sz="1600" dirty="0" err="1"/>
              <a:t>addra</a:t>
            </a:r>
            <a:r>
              <a:rPr sz="1600" dirty="0"/>
              <a:t>(</a:t>
            </a:r>
            <a:r>
              <a:rPr sz="1600" dirty="0" err="1"/>
              <a:t>vram_write_addr</a:t>
            </a:r>
            <a:r>
              <a:rPr sz="1600" dirty="0"/>
              <a:t>[12:0]), 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				 .</a:t>
            </a:r>
            <a:r>
              <a:rPr sz="1600" dirty="0" err="1"/>
              <a:t>wea</a:t>
            </a:r>
            <a:r>
              <a:rPr sz="1600" dirty="0"/>
              <a:t>(</a:t>
            </a:r>
            <a:r>
              <a:rPr sz="1600" dirty="0" err="1"/>
              <a:t>vram_write</a:t>
            </a:r>
            <a:r>
              <a:rPr sz="1600" dirty="0"/>
              <a:t>), 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				 .</a:t>
            </a:r>
            <a:r>
              <a:rPr sz="1600" dirty="0" err="1"/>
              <a:t>dina</a:t>
            </a:r>
            <a:r>
              <a:rPr sz="1600" dirty="0"/>
              <a:t>({25'h0,vram_data_in[6:0]}), 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				 .</a:t>
            </a:r>
            <a:r>
              <a:rPr sz="1600" dirty="0" err="1"/>
              <a:t>clka</a:t>
            </a:r>
            <a:r>
              <a:rPr sz="1600" dirty="0"/>
              <a:t>(clk_100mhz),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                 .</a:t>
            </a:r>
            <a:r>
              <a:rPr sz="1600" dirty="0" err="1"/>
              <a:t>addrb</a:t>
            </a:r>
            <a:r>
              <a:rPr sz="1600" dirty="0"/>
              <a:t>(</a:t>
            </a:r>
            <a:r>
              <a:rPr sz="1600" dirty="0" err="1"/>
              <a:t>vram_read_addr</a:t>
            </a:r>
            <a:r>
              <a:rPr sz="1600" dirty="0"/>
              <a:t>[12:0]), 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                 .</a:t>
            </a:r>
            <a:r>
              <a:rPr sz="1600" dirty="0" err="1"/>
              <a:t>clkb</a:t>
            </a:r>
            <a:r>
              <a:rPr sz="1600" dirty="0"/>
              <a:t>(clk_100mhz), 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/>
              <a:t>                 .</a:t>
            </a:r>
            <a:r>
              <a:rPr sz="1600" dirty="0" err="1"/>
              <a:t>doutb</a:t>
            </a:r>
            <a:r>
              <a:rPr sz="1600" dirty="0"/>
              <a:t>(</a:t>
            </a:r>
            <a:r>
              <a:rPr sz="1600" dirty="0" err="1"/>
              <a:t>ascii</a:t>
            </a:r>
            <a:r>
              <a:rPr sz="1600" dirty="0"/>
              <a:t>[31:0]));</a:t>
            </a:r>
          </a:p>
          <a:p>
            <a:pPr marL="451104" indent="-451104" defTabSz="560831">
              <a:spcBef>
                <a:spcPts val="1700"/>
              </a:spcBef>
              <a:defRPr sz="3072"/>
            </a:pPr>
            <a:r>
              <a:rPr sz="1600" dirty="0" err="1"/>
              <a:t>font_table</a:t>
            </a:r>
            <a:r>
              <a:rPr sz="1600" dirty="0"/>
              <a:t> U13 (.</a:t>
            </a:r>
            <a:r>
              <a:rPr sz="1600" dirty="0" err="1"/>
              <a:t>font_addr</a:t>
            </a:r>
            <a:r>
              <a:rPr sz="1600" dirty="0"/>
              <a:t>({</a:t>
            </a:r>
            <a:r>
              <a:rPr sz="1600" dirty="0" err="1"/>
              <a:t>ascii</a:t>
            </a:r>
            <a:r>
              <a:rPr sz="1600" dirty="0"/>
              <a:t>[6:0], </a:t>
            </a:r>
            <a:r>
              <a:rPr sz="1600" dirty="0" err="1"/>
              <a:t>font_addr</a:t>
            </a:r>
            <a:r>
              <a:rPr sz="1600" dirty="0"/>
              <a:t>[5:0]}), .dot(dot));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7" name="关键设计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关键设计</a:t>
            </a:r>
          </a:p>
        </p:txBody>
      </p:sp>
      <p:sp>
        <p:nvSpPr>
          <p:cNvPr id="158" name="系统软件：对键盘扫描码进行翻译，存储输入数据，并且传入命令解释器模块进行解析，若符合预存命令则执行相应命令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系统软件：对键盘扫描码进行翻译，存储输入数据，并且传入命令解释器模块进行解析，若符合预存命令则执行相应命令</a:t>
            </a:r>
          </a:p>
          <a:p>
            <a:r>
              <a:t>本次工程demo实现了两个预存命令</a:t>
            </a:r>
          </a:p>
          <a:p>
            <a:r>
              <a:t>test：测试输出功能，标志运行程序</a:t>
            </a:r>
          </a:p>
          <a:p>
            <a:r>
              <a:t>game：小型游戏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1" name="线条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" name="游戏介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游戏介绍</a:t>
            </a:r>
          </a:p>
        </p:txBody>
      </p:sp>
      <p:sp>
        <p:nvSpPr>
          <p:cNvPr id="163" name="正文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线条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6" name="方块跑酷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方块跑酷</a:t>
            </a:r>
          </a:p>
        </p:txBody>
      </p:sp>
      <p:sp>
        <p:nvSpPr>
          <p:cNvPr id="167" name="其画面采取像素风格，方块必须躲避不断下落的横杠，通过缝隙，计分加1，否则撞到横杠即为失败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1162" indent="-411162">
              <a:defRPr sz="2800"/>
            </a:pPr>
            <a:r>
              <a:t>其画面采取像素风格，方块必须躲避不断下落的横杠，通过缝隙，计分加1，否则撞到横杠即为失败。</a:t>
            </a:r>
          </a:p>
          <a:p>
            <a:pPr marL="411162" indent="-411162">
              <a:defRPr sz="2800"/>
            </a:pPr>
            <a:r>
              <a:t>玩家采用左右键（A、D）键进行控制方块。</a:t>
            </a:r>
          </a:p>
          <a:p>
            <a:pPr marL="411162" indent="-411162">
              <a:defRPr sz="2800"/>
            </a:pPr>
            <a:r>
              <a:t>以8*8为一个单位，因此可以用Char_ram一样实现。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0" name="线条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1" name="具体实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具体实现</a:t>
            </a:r>
          </a:p>
        </p:txBody>
      </p:sp>
      <p:sp>
        <p:nvSpPr>
          <p:cNvPr id="172" name="正文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ircle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1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1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268</Words>
  <Application>Microsoft Office PowerPoint</Application>
  <PresentationFormat>自定义</PresentationFormat>
  <Paragraphs>65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Baskerville</vt:lpstr>
      <vt:lpstr>Helvetica Neue</vt:lpstr>
      <vt:lpstr>Iowan Old Style</vt:lpstr>
      <vt:lpstr>Zapf Dingbats</vt:lpstr>
      <vt:lpstr>Courier New</vt:lpstr>
      <vt:lpstr>Helvetica</vt:lpstr>
      <vt:lpstr>New_Template9</vt:lpstr>
      <vt:lpstr>计算机硬件综合实践课程设计</vt:lpstr>
      <vt:lpstr>系统设计</vt:lpstr>
      <vt:lpstr>实现：</vt:lpstr>
      <vt:lpstr>系统软件</vt:lpstr>
      <vt:lpstr>关键设计</vt:lpstr>
      <vt:lpstr>关键设计</vt:lpstr>
      <vt:lpstr>游戏介绍</vt:lpstr>
      <vt:lpstr>方块跑酷</vt:lpstr>
      <vt:lpstr>具体实现</vt:lpstr>
      <vt:lpstr>具体实现</vt:lpstr>
      <vt:lpstr>1. VGA交互（显存实现）</vt:lpstr>
      <vt:lpstr>2. PS2交互</vt:lpstr>
      <vt:lpstr>3. 汇编指令实现逻辑（系统软件）</vt:lpstr>
      <vt:lpstr>3. 汇编指令实现逻辑（游戏）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计算机硬件综合实践课程设计</dc:title>
  <cp:lastModifiedBy>张倬豪</cp:lastModifiedBy>
  <cp:revision>6</cp:revision>
  <dcterms:modified xsi:type="dcterms:W3CDTF">2017-09-15T07:27:29Z</dcterms:modified>
</cp:coreProperties>
</file>